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Lst>
  <p:sldSz cx="7556500" cy="10693400"/>
  <p:notesSz cx="6858000" cy="9144000"/>
  <p:embeddedFontLst>
    <p:embeddedFont>
      <p:font typeface="DM Serif Display" charset="1" panose="00000000000000000000"/>
      <p:regular r:id="rId8"/>
    </p:embeddedFont>
    <p:embeddedFont>
      <p:font typeface="DM Serif Display Italics" charset="1" panose="00000000000000000000"/>
      <p:regular r:id="rId9"/>
    </p:embeddedFont>
    <p:embeddedFont>
      <p:font typeface="Poppins" charset="1" panose="00000500000000000000"/>
      <p:regular r:id="rId10"/>
    </p:embeddedFont>
    <p:embeddedFont>
      <p:font typeface="Poppins Italics" charset="1" panose="00000500000000000000"/>
      <p:regular r:id="rId11"/>
    </p:embeddedFont>
    <p:embeddedFont>
      <p:font typeface="Poppins Ultra-Bold" charset="1" panose="00000900000000000000"/>
      <p:regular r:id="rId12"/>
    </p:embeddedFont>
    <p:embeddedFont>
      <p:font typeface="Poppins Bold" charset="1" panose="0000080000000000000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0B5"/>
        </a:solidFill>
      </p:bgPr>
    </p:bg>
    <p:spTree>
      <p:nvGrpSpPr>
        <p:cNvPr id="1" name=""/>
        <p:cNvGrpSpPr/>
        <p:nvPr/>
      </p:nvGrpSpPr>
      <p:grpSpPr>
        <a:xfrm>
          <a:off x="0" y="0"/>
          <a:ext cx="0" cy="0"/>
          <a:chOff x="0" y="0"/>
          <a:chExt cx="0" cy="0"/>
        </a:xfrm>
      </p:grpSpPr>
      <p:sp>
        <p:nvSpPr>
          <p:cNvPr name="TextBox 2" id="2"/>
          <p:cNvSpPr txBox="true"/>
          <p:nvPr/>
        </p:nvSpPr>
        <p:spPr>
          <a:xfrm rot="0">
            <a:off x="525725" y="45288"/>
            <a:ext cx="6508549" cy="1351916"/>
          </a:xfrm>
          <a:prstGeom prst="rect">
            <a:avLst/>
          </a:prstGeom>
        </p:spPr>
        <p:txBody>
          <a:bodyPr anchor="t" rtlCol="false" tIns="0" lIns="0" bIns="0" rIns="0">
            <a:spAutoFit/>
          </a:bodyPr>
          <a:lstStyle/>
          <a:p>
            <a:pPr algn="ctr">
              <a:lnSpc>
                <a:spcPts val="11059"/>
              </a:lnSpc>
            </a:pPr>
            <a:r>
              <a:rPr lang="en-US" sz="7899">
                <a:solidFill>
                  <a:srgbClr val="00491F"/>
                </a:solidFill>
                <a:latin typeface="DM Serif Display"/>
                <a:ea typeface="DM Serif Display"/>
                <a:cs typeface="DM Serif Display"/>
                <a:sym typeface="DM Serif Display"/>
              </a:rPr>
              <a:t>OAK </a:t>
            </a:r>
          </a:p>
        </p:txBody>
      </p:sp>
      <p:sp>
        <p:nvSpPr>
          <p:cNvPr name="TextBox 3" id="3"/>
          <p:cNvSpPr txBox="true"/>
          <p:nvPr/>
        </p:nvSpPr>
        <p:spPr>
          <a:xfrm rot="0">
            <a:off x="2679504" y="1395594"/>
            <a:ext cx="2200991" cy="422275"/>
          </a:xfrm>
          <a:prstGeom prst="rect">
            <a:avLst/>
          </a:prstGeom>
        </p:spPr>
        <p:txBody>
          <a:bodyPr anchor="t" rtlCol="false" tIns="0" lIns="0" bIns="0" rIns="0">
            <a:spAutoFit/>
          </a:bodyPr>
          <a:lstStyle/>
          <a:p>
            <a:pPr algn="ctr">
              <a:lnSpc>
                <a:spcPts val="3499"/>
              </a:lnSpc>
            </a:pPr>
            <a:r>
              <a:rPr lang="en-US" sz="2499" i="true">
                <a:solidFill>
                  <a:srgbClr val="00491F"/>
                </a:solidFill>
                <a:latin typeface="DM Serif Display Italics"/>
                <a:ea typeface="DM Serif Display Italics"/>
                <a:cs typeface="DM Serif Display Italics"/>
                <a:sym typeface="DM Serif Display Italics"/>
              </a:rPr>
              <a:t>NEWSLETTER</a:t>
            </a:r>
          </a:p>
        </p:txBody>
      </p:sp>
      <p:sp>
        <p:nvSpPr>
          <p:cNvPr name="AutoShape 4" id="4"/>
          <p:cNvSpPr/>
          <p:nvPr/>
        </p:nvSpPr>
        <p:spPr>
          <a:xfrm rot="0">
            <a:off x="756000" y="1630544"/>
            <a:ext cx="1923504" cy="0"/>
          </a:xfrm>
          <a:prstGeom prst="line">
            <a:avLst/>
          </a:prstGeom>
          <a:ln cap="flat" w="9525">
            <a:solidFill>
              <a:srgbClr val="00491F"/>
            </a:solidFill>
            <a:prstDash val="solid"/>
            <a:headEnd type="none" len="sm" w="sm"/>
            <a:tailEnd type="none" len="sm" w="sm"/>
          </a:ln>
        </p:spPr>
      </p:sp>
      <p:sp>
        <p:nvSpPr>
          <p:cNvPr name="AutoShape 5" id="5"/>
          <p:cNvSpPr/>
          <p:nvPr/>
        </p:nvSpPr>
        <p:spPr>
          <a:xfrm rot="0">
            <a:off x="-121184" y="2024380"/>
            <a:ext cx="7802368" cy="0"/>
          </a:xfrm>
          <a:prstGeom prst="line">
            <a:avLst/>
          </a:prstGeom>
          <a:ln cap="flat" w="28575">
            <a:solidFill>
              <a:srgbClr val="00491F"/>
            </a:solidFill>
            <a:prstDash val="solid"/>
            <a:headEnd type="none" len="sm" w="sm"/>
            <a:tailEnd type="none" len="sm" w="sm"/>
          </a:ln>
        </p:spPr>
      </p:sp>
      <p:sp>
        <p:nvSpPr>
          <p:cNvPr name="AutoShape 6" id="6"/>
          <p:cNvSpPr/>
          <p:nvPr/>
        </p:nvSpPr>
        <p:spPr>
          <a:xfrm rot="0">
            <a:off x="-121184" y="2625517"/>
            <a:ext cx="7802368" cy="0"/>
          </a:xfrm>
          <a:prstGeom prst="line">
            <a:avLst/>
          </a:prstGeom>
          <a:ln cap="flat" w="28575">
            <a:solidFill>
              <a:srgbClr val="00491F"/>
            </a:solidFill>
            <a:prstDash val="solid"/>
            <a:headEnd type="none" len="sm" w="sm"/>
            <a:tailEnd type="none" len="sm" w="sm"/>
          </a:ln>
        </p:spPr>
      </p:sp>
      <p:sp>
        <p:nvSpPr>
          <p:cNvPr name="AutoShape 7" id="7"/>
          <p:cNvSpPr/>
          <p:nvPr/>
        </p:nvSpPr>
        <p:spPr>
          <a:xfrm rot="0">
            <a:off x="-121184" y="10465708"/>
            <a:ext cx="7802368" cy="0"/>
          </a:xfrm>
          <a:prstGeom prst="line">
            <a:avLst/>
          </a:prstGeom>
          <a:ln cap="flat" w="28575">
            <a:solidFill>
              <a:srgbClr val="FFFFFF"/>
            </a:solidFill>
            <a:prstDash val="solid"/>
            <a:headEnd type="none" len="sm" w="sm"/>
            <a:tailEnd type="none" len="sm" w="sm"/>
          </a:ln>
        </p:spPr>
      </p:sp>
      <p:sp>
        <p:nvSpPr>
          <p:cNvPr name="AutoShape 8" id="8"/>
          <p:cNvSpPr/>
          <p:nvPr/>
        </p:nvSpPr>
        <p:spPr>
          <a:xfrm rot="0">
            <a:off x="4880496" y="1630544"/>
            <a:ext cx="1923504" cy="0"/>
          </a:xfrm>
          <a:prstGeom prst="line">
            <a:avLst/>
          </a:prstGeom>
          <a:ln cap="flat" w="9525">
            <a:solidFill>
              <a:srgbClr val="00491F"/>
            </a:solidFill>
            <a:prstDash val="solid"/>
            <a:headEnd type="none" len="sm" w="sm"/>
            <a:tailEnd type="none" len="sm" w="sm"/>
          </a:ln>
        </p:spPr>
      </p:sp>
      <p:sp>
        <p:nvSpPr>
          <p:cNvPr name="AutoShape 9" id="9"/>
          <p:cNvSpPr/>
          <p:nvPr/>
        </p:nvSpPr>
        <p:spPr>
          <a:xfrm rot="0">
            <a:off x="3780000" y="5441787"/>
            <a:ext cx="4933636" cy="2985520"/>
          </a:xfrm>
          <a:prstGeom prst="rect">
            <a:avLst/>
          </a:prstGeom>
          <a:solidFill>
            <a:srgbClr val="01642B"/>
          </a:solidFill>
        </p:spPr>
      </p:sp>
      <p:sp>
        <p:nvSpPr>
          <p:cNvPr name="AutoShape 10" id="10"/>
          <p:cNvSpPr/>
          <p:nvPr/>
        </p:nvSpPr>
        <p:spPr>
          <a:xfrm rot="0">
            <a:off x="3906373" y="5243463"/>
            <a:ext cx="2792316" cy="650525"/>
          </a:xfrm>
          <a:prstGeom prst="rect">
            <a:avLst/>
          </a:prstGeom>
          <a:solidFill>
            <a:srgbClr val="013D1B"/>
          </a:solidFill>
        </p:spPr>
      </p:sp>
      <p:sp>
        <p:nvSpPr>
          <p:cNvPr name="Freeform 11" id="11"/>
          <p:cNvSpPr/>
          <p:nvPr/>
        </p:nvSpPr>
        <p:spPr>
          <a:xfrm flipH="false" flipV="false" rot="0">
            <a:off x="6246818" y="7561382"/>
            <a:ext cx="2140490" cy="1731851"/>
          </a:xfrm>
          <a:custGeom>
            <a:avLst/>
            <a:gdLst/>
            <a:ahLst/>
            <a:cxnLst/>
            <a:rect r="r" b="b" t="t" l="l"/>
            <a:pathLst>
              <a:path h="1731851" w="2140490">
                <a:moveTo>
                  <a:pt x="0" y="0"/>
                </a:moveTo>
                <a:lnTo>
                  <a:pt x="2140490" y="0"/>
                </a:lnTo>
                <a:lnTo>
                  <a:pt x="2140490" y="1731851"/>
                </a:lnTo>
                <a:lnTo>
                  <a:pt x="0" y="17318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364855" y="-261463"/>
            <a:ext cx="1716370" cy="1394941"/>
          </a:xfrm>
          <a:custGeom>
            <a:avLst/>
            <a:gdLst/>
            <a:ahLst/>
            <a:cxnLst/>
            <a:rect r="r" b="b" t="t" l="l"/>
            <a:pathLst>
              <a:path h="1394941" w="1716370">
                <a:moveTo>
                  <a:pt x="0" y="0"/>
                </a:moveTo>
                <a:lnTo>
                  <a:pt x="1716370" y="0"/>
                </a:lnTo>
                <a:lnTo>
                  <a:pt x="1716370" y="1394940"/>
                </a:lnTo>
                <a:lnTo>
                  <a:pt x="0" y="13949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884079">
            <a:off x="7059308" y="3264935"/>
            <a:ext cx="202679" cy="825728"/>
          </a:xfrm>
          <a:custGeom>
            <a:avLst/>
            <a:gdLst/>
            <a:ahLst/>
            <a:cxnLst/>
            <a:rect r="r" b="b" t="t" l="l"/>
            <a:pathLst>
              <a:path h="825728" w="202679">
                <a:moveTo>
                  <a:pt x="0" y="0"/>
                </a:moveTo>
                <a:lnTo>
                  <a:pt x="202679" y="0"/>
                </a:lnTo>
                <a:lnTo>
                  <a:pt x="202679" y="825728"/>
                </a:lnTo>
                <a:lnTo>
                  <a:pt x="0" y="8257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7042099" y="-133206"/>
            <a:ext cx="1035802" cy="1763750"/>
          </a:xfrm>
          <a:custGeom>
            <a:avLst/>
            <a:gdLst/>
            <a:ahLst/>
            <a:cxnLst/>
            <a:rect r="r" b="b" t="t" l="l"/>
            <a:pathLst>
              <a:path h="1763750" w="1035802">
                <a:moveTo>
                  <a:pt x="0" y="0"/>
                </a:moveTo>
                <a:lnTo>
                  <a:pt x="1035802" y="0"/>
                </a:lnTo>
                <a:lnTo>
                  <a:pt x="1035802" y="1763750"/>
                </a:lnTo>
                <a:lnTo>
                  <a:pt x="0" y="17637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1053436">
            <a:off x="-235181" y="8027424"/>
            <a:ext cx="470362" cy="472941"/>
          </a:xfrm>
          <a:custGeom>
            <a:avLst/>
            <a:gdLst/>
            <a:ahLst/>
            <a:cxnLst/>
            <a:rect r="r" b="b" t="t" l="l"/>
            <a:pathLst>
              <a:path h="472941" w="470362">
                <a:moveTo>
                  <a:pt x="0" y="0"/>
                </a:moveTo>
                <a:lnTo>
                  <a:pt x="470362" y="0"/>
                </a:lnTo>
                <a:lnTo>
                  <a:pt x="470362" y="472942"/>
                </a:lnTo>
                <a:lnTo>
                  <a:pt x="0" y="47294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646130" y="362417"/>
            <a:ext cx="1089760" cy="1172877"/>
          </a:xfrm>
          <a:custGeom>
            <a:avLst/>
            <a:gdLst/>
            <a:ahLst/>
            <a:cxnLst/>
            <a:rect r="r" b="b" t="t" l="l"/>
            <a:pathLst>
              <a:path h="1172877" w="1089760">
                <a:moveTo>
                  <a:pt x="0" y="0"/>
                </a:moveTo>
                <a:lnTo>
                  <a:pt x="1089760" y="0"/>
                </a:lnTo>
                <a:lnTo>
                  <a:pt x="1089760" y="1172877"/>
                </a:lnTo>
                <a:lnTo>
                  <a:pt x="0" y="1172877"/>
                </a:lnTo>
                <a:lnTo>
                  <a:pt x="0" y="0"/>
                </a:lnTo>
                <a:close/>
              </a:path>
            </a:pathLst>
          </a:custGeom>
          <a:blipFill>
            <a:blip r:embed="rId12"/>
            <a:stretch>
              <a:fillRect l="0" t="0" r="0" b="0"/>
            </a:stretch>
          </a:blipFill>
        </p:spPr>
      </p:sp>
      <p:sp>
        <p:nvSpPr>
          <p:cNvPr name="Freeform 17" id="17"/>
          <p:cNvSpPr/>
          <p:nvPr/>
        </p:nvSpPr>
        <p:spPr>
          <a:xfrm flipH="false" flipV="false" rot="0">
            <a:off x="5714240" y="362417"/>
            <a:ext cx="1089760" cy="1172877"/>
          </a:xfrm>
          <a:custGeom>
            <a:avLst/>
            <a:gdLst/>
            <a:ahLst/>
            <a:cxnLst/>
            <a:rect r="r" b="b" t="t" l="l"/>
            <a:pathLst>
              <a:path h="1172877" w="1089760">
                <a:moveTo>
                  <a:pt x="0" y="0"/>
                </a:moveTo>
                <a:lnTo>
                  <a:pt x="1089760" y="0"/>
                </a:lnTo>
                <a:lnTo>
                  <a:pt x="1089760" y="1172877"/>
                </a:lnTo>
                <a:lnTo>
                  <a:pt x="0" y="1172877"/>
                </a:lnTo>
                <a:lnTo>
                  <a:pt x="0" y="0"/>
                </a:lnTo>
                <a:close/>
              </a:path>
            </a:pathLst>
          </a:custGeom>
          <a:blipFill>
            <a:blip r:embed="rId12"/>
            <a:stretch>
              <a:fillRect l="0" t="0" r="0" b="0"/>
            </a:stretch>
          </a:blipFill>
        </p:spPr>
      </p:sp>
      <p:sp>
        <p:nvSpPr>
          <p:cNvPr name="AutoShape 18" id="18"/>
          <p:cNvSpPr/>
          <p:nvPr/>
        </p:nvSpPr>
        <p:spPr>
          <a:xfrm rot="0">
            <a:off x="31216" y="10618108"/>
            <a:ext cx="7802368" cy="0"/>
          </a:xfrm>
          <a:prstGeom prst="line">
            <a:avLst/>
          </a:prstGeom>
          <a:ln cap="flat" w="28575">
            <a:solidFill>
              <a:srgbClr val="FFFFFF"/>
            </a:solidFill>
            <a:prstDash val="solid"/>
            <a:headEnd type="none" len="sm" w="sm"/>
            <a:tailEnd type="none" len="sm" w="sm"/>
          </a:ln>
        </p:spPr>
      </p:sp>
      <p:sp>
        <p:nvSpPr>
          <p:cNvPr name="Freeform 19" id="19"/>
          <p:cNvSpPr/>
          <p:nvPr/>
        </p:nvSpPr>
        <p:spPr>
          <a:xfrm flipH="false" flipV="false" rot="0">
            <a:off x="3708205" y="3888865"/>
            <a:ext cx="895525" cy="1230773"/>
          </a:xfrm>
          <a:custGeom>
            <a:avLst/>
            <a:gdLst/>
            <a:ahLst/>
            <a:cxnLst/>
            <a:rect r="r" b="b" t="t" l="l"/>
            <a:pathLst>
              <a:path h="1230773" w="895525">
                <a:moveTo>
                  <a:pt x="0" y="0"/>
                </a:moveTo>
                <a:lnTo>
                  <a:pt x="895525" y="0"/>
                </a:lnTo>
                <a:lnTo>
                  <a:pt x="895525" y="1230773"/>
                </a:lnTo>
                <a:lnTo>
                  <a:pt x="0" y="1230773"/>
                </a:lnTo>
                <a:lnTo>
                  <a:pt x="0" y="0"/>
                </a:lnTo>
                <a:close/>
              </a:path>
            </a:pathLst>
          </a:custGeom>
          <a:blipFill>
            <a:blip r:embed="rId13"/>
            <a:stretch>
              <a:fillRect l="0" t="0" r="0" b="0"/>
            </a:stretch>
          </a:blipFill>
        </p:spPr>
      </p:sp>
      <p:sp>
        <p:nvSpPr>
          <p:cNvPr name="Freeform 20" id="20"/>
          <p:cNvSpPr/>
          <p:nvPr/>
        </p:nvSpPr>
        <p:spPr>
          <a:xfrm flipH="false" flipV="false" rot="0">
            <a:off x="4880496" y="3888929"/>
            <a:ext cx="1021226" cy="1230709"/>
          </a:xfrm>
          <a:custGeom>
            <a:avLst/>
            <a:gdLst/>
            <a:ahLst/>
            <a:cxnLst/>
            <a:rect r="r" b="b" t="t" l="l"/>
            <a:pathLst>
              <a:path h="1230709" w="1021226">
                <a:moveTo>
                  <a:pt x="0" y="0"/>
                </a:moveTo>
                <a:lnTo>
                  <a:pt x="1021226" y="0"/>
                </a:lnTo>
                <a:lnTo>
                  <a:pt x="1021226" y="1230709"/>
                </a:lnTo>
                <a:lnTo>
                  <a:pt x="0" y="1230709"/>
                </a:lnTo>
                <a:lnTo>
                  <a:pt x="0" y="0"/>
                </a:lnTo>
                <a:close/>
              </a:path>
            </a:pathLst>
          </a:custGeom>
          <a:blipFill>
            <a:blip r:embed="rId14"/>
            <a:stretch>
              <a:fillRect l="0" t="0" r="0" b="0"/>
            </a:stretch>
          </a:blipFill>
        </p:spPr>
      </p:sp>
      <p:sp>
        <p:nvSpPr>
          <p:cNvPr name="Freeform 21" id="21"/>
          <p:cNvSpPr/>
          <p:nvPr/>
        </p:nvSpPr>
        <p:spPr>
          <a:xfrm flipH="false" flipV="false" rot="0">
            <a:off x="6177947" y="3843288"/>
            <a:ext cx="853789" cy="1240241"/>
          </a:xfrm>
          <a:custGeom>
            <a:avLst/>
            <a:gdLst/>
            <a:ahLst/>
            <a:cxnLst/>
            <a:rect r="r" b="b" t="t" l="l"/>
            <a:pathLst>
              <a:path h="1240241" w="853789">
                <a:moveTo>
                  <a:pt x="0" y="0"/>
                </a:moveTo>
                <a:lnTo>
                  <a:pt x="853789" y="0"/>
                </a:lnTo>
                <a:lnTo>
                  <a:pt x="853789" y="1240241"/>
                </a:lnTo>
                <a:lnTo>
                  <a:pt x="0" y="1240241"/>
                </a:lnTo>
                <a:lnTo>
                  <a:pt x="0" y="0"/>
                </a:lnTo>
                <a:close/>
              </a:path>
            </a:pathLst>
          </a:custGeom>
          <a:blipFill>
            <a:blip r:embed="rId15"/>
            <a:stretch>
              <a:fillRect l="0" t="0" r="0" b="0"/>
            </a:stretch>
          </a:blipFill>
        </p:spPr>
      </p:sp>
      <p:sp>
        <p:nvSpPr>
          <p:cNvPr name="TextBox 22" id="22"/>
          <p:cNvSpPr txBox="true"/>
          <p:nvPr/>
        </p:nvSpPr>
        <p:spPr>
          <a:xfrm rot="0">
            <a:off x="458233" y="7857851"/>
            <a:ext cx="3088047" cy="2295525"/>
          </a:xfrm>
          <a:prstGeom prst="rect">
            <a:avLst/>
          </a:prstGeom>
        </p:spPr>
        <p:txBody>
          <a:bodyPr anchor="t" rtlCol="false" tIns="0" lIns="0" bIns="0" rIns="0">
            <a:spAutoFit/>
          </a:bodyPr>
          <a:lstStyle/>
          <a:p>
            <a:pPr algn="just">
              <a:lnSpc>
                <a:spcPts val="1512"/>
              </a:lnSpc>
            </a:pPr>
            <a:r>
              <a:rPr lang="en-US" sz="1260">
                <a:solidFill>
                  <a:srgbClr val="000000"/>
                </a:solidFill>
                <a:latin typeface="Poppins"/>
                <a:ea typeface="Poppins"/>
                <a:cs typeface="Poppins"/>
                <a:sym typeface="Poppins"/>
              </a:rPr>
              <a:t>This term we will be using our well- loved Literacy Tree scheme to support our love for reading. We will be diving into our chosen text: ‘</a:t>
            </a:r>
            <a:r>
              <a:rPr lang="en-US" sz="1260" i="true">
                <a:solidFill>
                  <a:srgbClr val="000000"/>
                </a:solidFill>
                <a:latin typeface="Poppins Italics"/>
                <a:ea typeface="Poppins Italics"/>
                <a:cs typeface="Poppins Italics"/>
                <a:sym typeface="Poppins Italics"/>
              </a:rPr>
              <a:t>The Bear and the Piano’</a:t>
            </a:r>
            <a:r>
              <a:rPr lang="en-US" sz="1260">
                <a:solidFill>
                  <a:srgbClr val="000000"/>
                </a:solidFill>
                <a:latin typeface="Poppins"/>
                <a:ea typeface="Poppins"/>
                <a:cs typeface="Poppins"/>
                <a:sym typeface="Poppins"/>
              </a:rPr>
              <a:t> by David Litchfield. This text will provide pupils with many meaningful writing opportunities to produce some non-fiction writing of their own.  We will then move onto the text, ‘</a:t>
            </a:r>
            <a:r>
              <a:rPr lang="en-US" sz="1260" i="true">
                <a:solidFill>
                  <a:srgbClr val="000000"/>
                </a:solidFill>
                <a:latin typeface="Poppins Italics"/>
                <a:ea typeface="Poppins Italics"/>
                <a:cs typeface="Poppins Italics"/>
                <a:sym typeface="Poppins Italics"/>
              </a:rPr>
              <a:t>The Bear Under the Stairs</a:t>
            </a:r>
            <a:r>
              <a:rPr lang="en-US" sz="1260">
                <a:solidFill>
                  <a:srgbClr val="000000"/>
                </a:solidFill>
                <a:latin typeface="Poppins"/>
                <a:ea typeface="Poppins"/>
                <a:cs typeface="Poppins"/>
                <a:sym typeface="Poppins"/>
              </a:rPr>
              <a:t>’ where pupils will produce their own letters of advice and report facts about bears. </a:t>
            </a:r>
          </a:p>
        </p:txBody>
      </p:sp>
      <p:sp>
        <p:nvSpPr>
          <p:cNvPr name="TextBox 23" id="23"/>
          <p:cNvSpPr txBox="true"/>
          <p:nvPr/>
        </p:nvSpPr>
        <p:spPr>
          <a:xfrm rot="0">
            <a:off x="525725" y="2198801"/>
            <a:ext cx="2420329" cy="257175"/>
          </a:xfrm>
          <a:prstGeom prst="rect">
            <a:avLst/>
          </a:prstGeom>
        </p:spPr>
        <p:txBody>
          <a:bodyPr anchor="t" rtlCol="false" tIns="0" lIns="0" bIns="0" rIns="0">
            <a:spAutoFit/>
          </a:bodyPr>
          <a:lstStyle/>
          <a:p>
            <a:pPr algn="l">
              <a:lnSpc>
                <a:spcPts val="2100"/>
              </a:lnSpc>
            </a:pPr>
            <a:r>
              <a:rPr lang="en-US" sz="1500" i="true">
                <a:solidFill>
                  <a:srgbClr val="000000"/>
                </a:solidFill>
                <a:latin typeface="DM Serif Display Italics"/>
                <a:ea typeface="DM Serif Display Italics"/>
                <a:cs typeface="DM Serif Display Italics"/>
                <a:sym typeface="DM Serif Display Italics"/>
              </a:rPr>
              <a:t>Spring  2026</a:t>
            </a:r>
          </a:p>
        </p:txBody>
      </p:sp>
      <p:sp>
        <p:nvSpPr>
          <p:cNvPr name="TextBox 24" id="24"/>
          <p:cNvSpPr txBox="true"/>
          <p:nvPr/>
        </p:nvSpPr>
        <p:spPr>
          <a:xfrm rot="0">
            <a:off x="458233" y="2843163"/>
            <a:ext cx="3070125" cy="332132"/>
          </a:xfrm>
          <a:prstGeom prst="rect">
            <a:avLst/>
          </a:prstGeom>
        </p:spPr>
        <p:txBody>
          <a:bodyPr anchor="t" rtlCol="false" tIns="0" lIns="0" bIns="0" rIns="0">
            <a:spAutoFit/>
          </a:bodyPr>
          <a:lstStyle/>
          <a:p>
            <a:pPr algn="l">
              <a:lnSpc>
                <a:spcPts val="2693"/>
              </a:lnSpc>
            </a:pPr>
            <a:r>
              <a:rPr lang="en-US" sz="1923" b="true">
                <a:solidFill>
                  <a:srgbClr val="000000"/>
                </a:solidFill>
                <a:latin typeface="Poppins Ultra-Bold"/>
                <a:ea typeface="Poppins Ultra-Bold"/>
                <a:cs typeface="Poppins Ultra-Bold"/>
                <a:sym typeface="Poppins Ultra-Bold"/>
              </a:rPr>
              <a:t>Meet the Team</a:t>
            </a:r>
          </a:p>
        </p:txBody>
      </p:sp>
      <p:sp>
        <p:nvSpPr>
          <p:cNvPr name="TextBox 25" id="25"/>
          <p:cNvSpPr txBox="true"/>
          <p:nvPr/>
        </p:nvSpPr>
        <p:spPr>
          <a:xfrm rot="0">
            <a:off x="458233" y="6911246"/>
            <a:ext cx="3002633" cy="332132"/>
          </a:xfrm>
          <a:prstGeom prst="rect">
            <a:avLst/>
          </a:prstGeom>
        </p:spPr>
        <p:txBody>
          <a:bodyPr anchor="t" rtlCol="false" tIns="0" lIns="0" bIns="0" rIns="0">
            <a:spAutoFit/>
          </a:bodyPr>
          <a:lstStyle/>
          <a:p>
            <a:pPr algn="l">
              <a:lnSpc>
                <a:spcPts val="2693"/>
              </a:lnSpc>
            </a:pPr>
            <a:r>
              <a:rPr lang="en-US" sz="1923" b="true">
                <a:solidFill>
                  <a:srgbClr val="000000"/>
                </a:solidFill>
                <a:latin typeface="Poppins Ultra-Bold"/>
                <a:ea typeface="Poppins Ultra-Bold"/>
                <a:cs typeface="Poppins Ultra-Bold"/>
                <a:sym typeface="Poppins Ultra-Bold"/>
              </a:rPr>
              <a:t>What We Are Learning</a:t>
            </a:r>
          </a:p>
        </p:txBody>
      </p:sp>
      <p:sp>
        <p:nvSpPr>
          <p:cNvPr name="TextBox 26" id="26"/>
          <p:cNvSpPr txBox="true"/>
          <p:nvPr/>
        </p:nvSpPr>
        <p:spPr>
          <a:xfrm rot="0">
            <a:off x="4155558" y="5394162"/>
            <a:ext cx="2177006" cy="332132"/>
          </a:xfrm>
          <a:prstGeom prst="rect">
            <a:avLst/>
          </a:prstGeom>
        </p:spPr>
        <p:txBody>
          <a:bodyPr anchor="t" rtlCol="false" tIns="0" lIns="0" bIns="0" rIns="0">
            <a:spAutoFit/>
          </a:bodyPr>
          <a:lstStyle/>
          <a:p>
            <a:pPr algn="ctr">
              <a:lnSpc>
                <a:spcPts val="2693"/>
              </a:lnSpc>
            </a:pPr>
            <a:r>
              <a:rPr lang="en-US" b="true" sz="1923">
                <a:solidFill>
                  <a:srgbClr val="FFFFFF"/>
                </a:solidFill>
                <a:latin typeface="Poppins Ultra-Bold"/>
                <a:ea typeface="Poppins Ultra-Bold"/>
                <a:cs typeface="Poppins Ultra-Bold"/>
                <a:sym typeface="Poppins Ultra-Bold"/>
              </a:rPr>
              <a:t>Important Dates</a:t>
            </a:r>
          </a:p>
        </p:txBody>
      </p:sp>
      <p:sp>
        <p:nvSpPr>
          <p:cNvPr name="TextBox 27" id="27"/>
          <p:cNvSpPr txBox="true"/>
          <p:nvPr/>
        </p:nvSpPr>
        <p:spPr>
          <a:xfrm rot="0">
            <a:off x="3954999" y="8454142"/>
            <a:ext cx="3002633" cy="332132"/>
          </a:xfrm>
          <a:prstGeom prst="rect">
            <a:avLst/>
          </a:prstGeom>
        </p:spPr>
        <p:txBody>
          <a:bodyPr anchor="t" rtlCol="false" tIns="0" lIns="0" bIns="0" rIns="0">
            <a:spAutoFit/>
          </a:bodyPr>
          <a:lstStyle/>
          <a:p>
            <a:pPr algn="l">
              <a:lnSpc>
                <a:spcPts val="2693"/>
              </a:lnSpc>
            </a:pPr>
            <a:r>
              <a:rPr lang="en-US" sz="1923" b="true">
                <a:solidFill>
                  <a:srgbClr val="000000"/>
                </a:solidFill>
                <a:latin typeface="Poppins Ultra-Bold"/>
                <a:ea typeface="Poppins Ultra-Bold"/>
                <a:cs typeface="Poppins Ultra-Bold"/>
                <a:sym typeface="Poppins Ultra-Bold"/>
              </a:rPr>
              <a:t>Homework</a:t>
            </a:r>
          </a:p>
        </p:txBody>
      </p:sp>
      <p:sp>
        <p:nvSpPr>
          <p:cNvPr name="TextBox 28" id="28"/>
          <p:cNvSpPr txBox="true"/>
          <p:nvPr/>
        </p:nvSpPr>
        <p:spPr>
          <a:xfrm rot="0">
            <a:off x="4029185" y="2871738"/>
            <a:ext cx="3005089" cy="285750"/>
          </a:xfrm>
          <a:prstGeom prst="rect">
            <a:avLst/>
          </a:prstGeom>
        </p:spPr>
        <p:txBody>
          <a:bodyPr anchor="t" rtlCol="false" tIns="0" lIns="0" bIns="0" rIns="0">
            <a:spAutoFit/>
          </a:bodyPr>
          <a:lstStyle/>
          <a:p>
            <a:pPr algn="l">
              <a:lnSpc>
                <a:spcPts val="2160"/>
              </a:lnSpc>
            </a:pPr>
            <a:r>
              <a:rPr lang="en-US" sz="1800" b="true">
                <a:solidFill>
                  <a:srgbClr val="000000"/>
                </a:solidFill>
                <a:latin typeface="Poppins Ultra-Bold"/>
                <a:ea typeface="Poppins Ultra-Bold"/>
                <a:cs typeface="Poppins Ultra-Bold"/>
                <a:sym typeface="Poppins Ultra-Bold"/>
              </a:rPr>
              <a:t>Books of the Term</a:t>
            </a:r>
          </a:p>
        </p:txBody>
      </p:sp>
      <p:sp>
        <p:nvSpPr>
          <p:cNvPr name="TextBox 29" id="29"/>
          <p:cNvSpPr txBox="true"/>
          <p:nvPr/>
        </p:nvSpPr>
        <p:spPr>
          <a:xfrm rot="0">
            <a:off x="295559" y="3243213"/>
            <a:ext cx="3099375" cy="4266212"/>
          </a:xfrm>
          <a:prstGeom prst="rect">
            <a:avLst/>
          </a:prstGeom>
        </p:spPr>
        <p:txBody>
          <a:bodyPr anchor="t" rtlCol="false" tIns="0" lIns="0" bIns="0" rIns="0">
            <a:spAutoFit/>
          </a:bodyPr>
          <a:lstStyle/>
          <a:p>
            <a:pPr algn="just">
              <a:lnSpc>
                <a:spcPts val="1407"/>
              </a:lnSpc>
            </a:pPr>
            <a:r>
              <a:rPr lang="en-US" sz="1173">
                <a:solidFill>
                  <a:srgbClr val="000000"/>
                </a:solidFill>
                <a:latin typeface="Poppins"/>
                <a:ea typeface="Poppins"/>
                <a:cs typeface="Poppins"/>
                <a:sym typeface="Poppins"/>
              </a:rPr>
              <a:t>Hello and welcome back to Oak Class after the Christmas break. We are so excited to share all the fun that Spring term holds. </a:t>
            </a:r>
          </a:p>
          <a:p>
            <a:pPr algn="just">
              <a:lnSpc>
                <a:spcPts val="1407"/>
              </a:lnSpc>
            </a:pPr>
          </a:p>
          <a:p>
            <a:pPr algn="just">
              <a:lnSpc>
                <a:spcPts val="1407"/>
              </a:lnSpc>
            </a:pPr>
            <a:r>
              <a:rPr lang="en-US" sz="1173">
                <a:solidFill>
                  <a:srgbClr val="000000"/>
                </a:solidFill>
                <a:latin typeface="Poppins"/>
                <a:ea typeface="Poppins"/>
                <a:cs typeface="Poppins"/>
                <a:sym typeface="Poppins"/>
              </a:rPr>
              <a:t>Miss Musther will continue to teach in Oak Class, with the continued support of Mrs Hall on a Monday, Tuesday and Wednesday followed by Mrs Barker on Thursday and Friday. Mrs Barker will continue to cover Miss Musther on a Wednesday for PPA and ECT time. </a:t>
            </a:r>
          </a:p>
          <a:p>
            <a:pPr algn="just">
              <a:lnSpc>
                <a:spcPts val="1407"/>
              </a:lnSpc>
            </a:pPr>
          </a:p>
          <a:p>
            <a:pPr algn="just">
              <a:lnSpc>
                <a:spcPts val="1407"/>
              </a:lnSpc>
            </a:pPr>
            <a:r>
              <a:rPr lang="en-US" sz="1173">
                <a:solidFill>
                  <a:srgbClr val="000000"/>
                </a:solidFill>
                <a:latin typeface="Poppins"/>
                <a:ea typeface="Poppins"/>
                <a:cs typeface="Poppins"/>
                <a:sym typeface="Poppins"/>
              </a:rPr>
              <a:t>We have an open door policy, so please speak with a member of staff before or after school if you have any questions or queries. If this is not possible, please speak to Mrs James or Miss Mills in the school office and they will happily help to arrange a meeting.</a:t>
            </a:r>
          </a:p>
          <a:p>
            <a:pPr algn="just">
              <a:lnSpc>
                <a:spcPts val="1407"/>
              </a:lnSpc>
            </a:pPr>
          </a:p>
          <a:p>
            <a:pPr algn="just">
              <a:lnSpc>
                <a:spcPts val="1407"/>
              </a:lnSpc>
            </a:pPr>
          </a:p>
          <a:p>
            <a:pPr algn="just">
              <a:lnSpc>
                <a:spcPts val="1407"/>
              </a:lnSpc>
            </a:pPr>
          </a:p>
          <a:p>
            <a:pPr algn="l">
              <a:lnSpc>
                <a:spcPts val="1407"/>
              </a:lnSpc>
            </a:pPr>
          </a:p>
        </p:txBody>
      </p:sp>
      <p:sp>
        <p:nvSpPr>
          <p:cNvPr name="TextBox 30" id="30"/>
          <p:cNvSpPr txBox="true"/>
          <p:nvPr/>
        </p:nvSpPr>
        <p:spPr>
          <a:xfrm rot="0">
            <a:off x="295559" y="7548178"/>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Literacy</a:t>
            </a:r>
          </a:p>
        </p:txBody>
      </p:sp>
      <p:sp>
        <p:nvSpPr>
          <p:cNvPr name="TextBox 31" id="31"/>
          <p:cNvSpPr txBox="true"/>
          <p:nvPr/>
        </p:nvSpPr>
        <p:spPr>
          <a:xfrm rot="0">
            <a:off x="3780000" y="8776749"/>
            <a:ext cx="3453756" cy="1457325"/>
          </a:xfrm>
          <a:prstGeom prst="rect">
            <a:avLst/>
          </a:prstGeom>
        </p:spPr>
        <p:txBody>
          <a:bodyPr anchor="t" rtlCol="false" tIns="0" lIns="0" bIns="0" rIns="0">
            <a:spAutoFit/>
          </a:bodyPr>
          <a:lstStyle/>
          <a:p>
            <a:pPr algn="l">
              <a:lnSpc>
                <a:spcPts val="1439"/>
              </a:lnSpc>
            </a:pPr>
            <a:r>
              <a:rPr lang="en-US" sz="1200">
                <a:solidFill>
                  <a:srgbClr val="000000"/>
                </a:solidFill>
                <a:latin typeface="Poppins"/>
                <a:ea typeface="Poppins"/>
                <a:cs typeface="Poppins"/>
                <a:sym typeface="Poppins"/>
              </a:rPr>
              <a:t>Homework will be set on a Friday and should be returned the following Friday. In Year 2 homework expectations are that children are reading their books, completing Times Table rockstars and one piece of homework set by Miss Musther. Children in Oak Class will be expected to complete one hour of homework a week as stated within our policy.  </a:t>
            </a:r>
          </a:p>
        </p:txBody>
      </p:sp>
      <p:sp>
        <p:nvSpPr>
          <p:cNvPr name="TextBox 32" id="32"/>
          <p:cNvSpPr txBox="true"/>
          <p:nvPr/>
        </p:nvSpPr>
        <p:spPr>
          <a:xfrm rot="0">
            <a:off x="4181585" y="3235117"/>
            <a:ext cx="2852689" cy="775335"/>
          </a:xfrm>
          <a:prstGeom prst="rect">
            <a:avLst/>
          </a:prstGeom>
        </p:spPr>
        <p:txBody>
          <a:bodyPr anchor="t" rtlCol="false" tIns="0" lIns="0" bIns="0" rIns="0">
            <a:spAutoFit/>
          </a:bodyPr>
          <a:lstStyle/>
          <a:p>
            <a:pPr algn="l">
              <a:lnSpc>
                <a:spcPts val="2099"/>
              </a:lnSpc>
            </a:pPr>
            <a:r>
              <a:rPr lang="en-US" sz="1399">
                <a:solidFill>
                  <a:srgbClr val="000000"/>
                </a:solidFill>
                <a:latin typeface="Poppins"/>
                <a:ea typeface="Poppins"/>
                <a:cs typeface="Poppins"/>
                <a:sym typeface="Poppins"/>
              </a:rPr>
              <a:t>We are going to be reading the following books: </a:t>
            </a:r>
          </a:p>
          <a:p>
            <a:pPr algn="l">
              <a:lnSpc>
                <a:spcPts val="2099"/>
              </a:lnSpc>
            </a:pPr>
          </a:p>
        </p:txBody>
      </p:sp>
      <p:sp>
        <p:nvSpPr>
          <p:cNvPr name="TextBox 33" id="33"/>
          <p:cNvSpPr txBox="true"/>
          <p:nvPr/>
        </p:nvSpPr>
        <p:spPr>
          <a:xfrm rot="0">
            <a:off x="5413255" y="2196361"/>
            <a:ext cx="2420329" cy="257175"/>
          </a:xfrm>
          <a:prstGeom prst="rect">
            <a:avLst/>
          </a:prstGeom>
        </p:spPr>
        <p:txBody>
          <a:bodyPr anchor="t" rtlCol="false" tIns="0" lIns="0" bIns="0" rIns="0">
            <a:spAutoFit/>
          </a:bodyPr>
          <a:lstStyle/>
          <a:p>
            <a:pPr algn="l">
              <a:lnSpc>
                <a:spcPts val="2100"/>
              </a:lnSpc>
            </a:pPr>
            <a:r>
              <a:rPr lang="en-US" sz="1500" i="true">
                <a:solidFill>
                  <a:srgbClr val="000000"/>
                </a:solidFill>
                <a:latin typeface="DM Serif Display Italics"/>
                <a:ea typeface="DM Serif Display Italics"/>
                <a:cs typeface="DM Serif Display Italics"/>
                <a:sym typeface="DM Serif Display Italics"/>
              </a:rPr>
              <a:t>Year 2 </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FF0B5"/>
        </a:solidFill>
      </p:bgPr>
    </p:bg>
    <p:spTree>
      <p:nvGrpSpPr>
        <p:cNvPr id="1" name=""/>
        <p:cNvGrpSpPr/>
        <p:nvPr/>
      </p:nvGrpSpPr>
      <p:grpSpPr>
        <a:xfrm>
          <a:off x="0" y="0"/>
          <a:ext cx="0" cy="0"/>
          <a:chOff x="0" y="0"/>
          <a:chExt cx="0" cy="0"/>
        </a:xfrm>
      </p:grpSpPr>
      <p:sp>
        <p:nvSpPr>
          <p:cNvPr name="TextBox 2" id="2"/>
          <p:cNvSpPr txBox="true"/>
          <p:nvPr/>
        </p:nvSpPr>
        <p:spPr>
          <a:xfrm rot="0">
            <a:off x="123041" y="3715333"/>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RE</a:t>
            </a:r>
          </a:p>
        </p:txBody>
      </p:sp>
      <p:sp>
        <p:nvSpPr>
          <p:cNvPr name="TextBox 3" id="3"/>
          <p:cNvSpPr txBox="true"/>
          <p:nvPr/>
        </p:nvSpPr>
        <p:spPr>
          <a:xfrm rot="0">
            <a:off x="3780000" y="467361"/>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Physical Development </a:t>
            </a:r>
          </a:p>
        </p:txBody>
      </p:sp>
      <p:sp>
        <p:nvSpPr>
          <p:cNvPr name="TextBox 4" id="4"/>
          <p:cNvSpPr txBox="true"/>
          <p:nvPr/>
        </p:nvSpPr>
        <p:spPr>
          <a:xfrm rot="0">
            <a:off x="123041" y="4039183"/>
            <a:ext cx="3002633" cy="914400"/>
          </a:xfrm>
          <a:prstGeom prst="rect">
            <a:avLst/>
          </a:prstGeom>
        </p:spPr>
        <p:txBody>
          <a:bodyPr anchor="t" rtlCol="false" tIns="0" lIns="0" bIns="0" rIns="0">
            <a:spAutoFit/>
          </a:bodyPr>
          <a:lstStyle/>
          <a:p>
            <a:pPr algn="just">
              <a:lnSpc>
                <a:spcPts val="1439"/>
              </a:lnSpc>
            </a:pPr>
            <a:r>
              <a:rPr lang="en-US" sz="1200">
                <a:solidFill>
                  <a:srgbClr val="000000"/>
                </a:solidFill>
                <a:latin typeface="Poppins"/>
                <a:ea typeface="Poppins"/>
                <a:cs typeface="Poppins"/>
                <a:sym typeface="Poppins"/>
              </a:rPr>
              <a:t>Oak Class will start the year in RE answering the question, ‘what can we learn from sacred books?’, which will then support us learning the following topic of different faith communities. </a:t>
            </a:r>
          </a:p>
        </p:txBody>
      </p:sp>
      <p:sp>
        <p:nvSpPr>
          <p:cNvPr name="TextBox 5" id="5"/>
          <p:cNvSpPr txBox="true"/>
          <p:nvPr/>
        </p:nvSpPr>
        <p:spPr>
          <a:xfrm rot="0">
            <a:off x="3780000" y="724536"/>
            <a:ext cx="3002633" cy="1457325"/>
          </a:xfrm>
          <a:prstGeom prst="rect">
            <a:avLst/>
          </a:prstGeom>
        </p:spPr>
        <p:txBody>
          <a:bodyPr anchor="t" rtlCol="false" tIns="0" lIns="0" bIns="0" rIns="0">
            <a:spAutoFit/>
          </a:bodyPr>
          <a:lstStyle/>
          <a:p>
            <a:pPr algn="just">
              <a:lnSpc>
                <a:spcPts val="1440"/>
              </a:lnSpc>
            </a:pPr>
            <a:r>
              <a:rPr lang="en-US" sz="1200">
                <a:solidFill>
                  <a:srgbClr val="000000"/>
                </a:solidFill>
                <a:latin typeface="Poppins"/>
                <a:ea typeface="Poppins"/>
                <a:cs typeface="Poppins"/>
                <a:sym typeface="Poppins"/>
              </a:rPr>
              <a:t>PE will take place on a Wednesday afternoon and children will be required to attend school in their full PE kit that day. PE skills will taught by our skilled PE coaches. </a:t>
            </a:r>
          </a:p>
          <a:p>
            <a:pPr algn="just">
              <a:lnSpc>
                <a:spcPts val="1440"/>
              </a:lnSpc>
            </a:pPr>
            <a:r>
              <a:rPr lang="en-US" sz="1200">
                <a:solidFill>
                  <a:srgbClr val="000000"/>
                </a:solidFill>
                <a:latin typeface="Poppins"/>
                <a:ea typeface="Poppins"/>
                <a:cs typeface="Poppins"/>
                <a:sym typeface="Poppins"/>
              </a:rPr>
              <a:t> </a:t>
            </a:r>
          </a:p>
          <a:p>
            <a:pPr algn="just">
              <a:lnSpc>
                <a:spcPts val="1440"/>
              </a:lnSpc>
            </a:pPr>
          </a:p>
          <a:p>
            <a:pPr algn="just">
              <a:lnSpc>
                <a:spcPts val="1440"/>
              </a:lnSpc>
            </a:pPr>
            <a:r>
              <a:rPr lang="en-US" sz="1200">
                <a:solidFill>
                  <a:srgbClr val="000000"/>
                </a:solidFill>
                <a:latin typeface="Poppins"/>
                <a:ea typeface="Poppins"/>
                <a:cs typeface="Poppins"/>
                <a:sym typeface="Poppins"/>
              </a:rPr>
              <a:t> </a:t>
            </a:r>
          </a:p>
        </p:txBody>
      </p:sp>
      <p:sp>
        <p:nvSpPr>
          <p:cNvPr name="TextBox 6" id="6"/>
          <p:cNvSpPr txBox="true"/>
          <p:nvPr/>
        </p:nvSpPr>
        <p:spPr>
          <a:xfrm rot="0">
            <a:off x="123041" y="2050363"/>
            <a:ext cx="3002633" cy="190500"/>
          </a:xfrm>
          <a:prstGeom prst="rect">
            <a:avLst/>
          </a:prstGeom>
        </p:spPr>
        <p:txBody>
          <a:bodyPr anchor="t" rtlCol="false" tIns="0" lIns="0" bIns="0" rIns="0">
            <a:spAutoFit/>
          </a:bodyPr>
          <a:lstStyle/>
          <a:p>
            <a:pPr algn="l">
              <a:lnSpc>
                <a:spcPts val="1440"/>
              </a:lnSpc>
            </a:pPr>
            <a:r>
              <a:rPr lang="en-US" sz="1200" b="true">
                <a:solidFill>
                  <a:srgbClr val="000000"/>
                </a:solidFill>
                <a:latin typeface="Poppins Bold"/>
                <a:ea typeface="Poppins Bold"/>
                <a:cs typeface="Poppins Bold"/>
                <a:sym typeface="Poppins Bold"/>
              </a:rPr>
              <a:t>Maths</a:t>
            </a:r>
          </a:p>
        </p:txBody>
      </p:sp>
      <p:sp>
        <p:nvSpPr>
          <p:cNvPr name="TextBox 7" id="7"/>
          <p:cNvSpPr txBox="true"/>
          <p:nvPr/>
        </p:nvSpPr>
        <p:spPr>
          <a:xfrm rot="0">
            <a:off x="123041" y="8631199"/>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Art and Design </a:t>
            </a:r>
          </a:p>
        </p:txBody>
      </p:sp>
      <p:sp>
        <p:nvSpPr>
          <p:cNvPr name="TextBox 8" id="8"/>
          <p:cNvSpPr txBox="true"/>
          <p:nvPr/>
        </p:nvSpPr>
        <p:spPr>
          <a:xfrm rot="0">
            <a:off x="123041" y="8926474"/>
            <a:ext cx="2981265" cy="914400"/>
          </a:xfrm>
          <a:prstGeom prst="rect">
            <a:avLst/>
          </a:prstGeom>
        </p:spPr>
        <p:txBody>
          <a:bodyPr anchor="t" rtlCol="false" tIns="0" lIns="0" bIns="0" rIns="0">
            <a:spAutoFit/>
          </a:bodyPr>
          <a:lstStyle/>
          <a:p>
            <a:pPr algn="l">
              <a:lnSpc>
                <a:spcPts val="1429"/>
              </a:lnSpc>
            </a:pPr>
            <a:r>
              <a:rPr lang="en-US" sz="1191">
                <a:solidFill>
                  <a:srgbClr val="000000"/>
                </a:solidFill>
                <a:latin typeface="Poppins"/>
                <a:ea typeface="Poppins"/>
                <a:cs typeface="Poppins"/>
                <a:sym typeface="Poppins"/>
              </a:rPr>
              <a:t>As artists, we will continue our colour work from the end of last half term, continuing to explore the mixing of primary colours before beginning our topic on sculptures.   </a:t>
            </a:r>
          </a:p>
        </p:txBody>
      </p:sp>
      <p:sp>
        <p:nvSpPr>
          <p:cNvPr name="TextBox 9" id="9"/>
          <p:cNvSpPr txBox="true"/>
          <p:nvPr/>
        </p:nvSpPr>
        <p:spPr>
          <a:xfrm rot="0">
            <a:off x="123041" y="2355163"/>
            <a:ext cx="3215504" cy="1255395"/>
          </a:xfrm>
          <a:prstGeom prst="rect">
            <a:avLst/>
          </a:prstGeom>
        </p:spPr>
        <p:txBody>
          <a:bodyPr anchor="t" rtlCol="false" tIns="0" lIns="0" bIns="0" rIns="0">
            <a:spAutoFit/>
          </a:bodyPr>
          <a:lstStyle/>
          <a:p>
            <a:pPr algn="just">
              <a:lnSpc>
                <a:spcPts val="1679"/>
              </a:lnSpc>
              <a:spcBef>
                <a:spcPct val="0"/>
              </a:spcBef>
            </a:pPr>
            <a:r>
              <a:rPr lang="en-US" sz="1200">
                <a:solidFill>
                  <a:srgbClr val="000000"/>
                </a:solidFill>
                <a:latin typeface="Poppins"/>
                <a:ea typeface="Poppins"/>
                <a:cs typeface="Poppins"/>
                <a:sym typeface="Poppins"/>
              </a:rPr>
              <a:t>In Maths we will be using White Rose Maths where we will be starting Spring term learning addition and subtraction  where children will have lots of practical opportunities. We will then move on to multiplication and division.  </a:t>
            </a:r>
          </a:p>
        </p:txBody>
      </p:sp>
      <p:sp>
        <p:nvSpPr>
          <p:cNvPr name="TextBox 10" id="10"/>
          <p:cNvSpPr txBox="true"/>
          <p:nvPr/>
        </p:nvSpPr>
        <p:spPr>
          <a:xfrm rot="0">
            <a:off x="123041" y="5336475"/>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Science </a:t>
            </a:r>
          </a:p>
        </p:txBody>
      </p:sp>
      <p:sp>
        <p:nvSpPr>
          <p:cNvPr name="TextBox 11" id="11"/>
          <p:cNvSpPr txBox="true"/>
          <p:nvPr/>
        </p:nvSpPr>
        <p:spPr>
          <a:xfrm rot="0">
            <a:off x="123041" y="5637968"/>
            <a:ext cx="2808747" cy="1045845"/>
          </a:xfrm>
          <a:prstGeom prst="rect">
            <a:avLst/>
          </a:prstGeom>
        </p:spPr>
        <p:txBody>
          <a:bodyPr anchor="t" rtlCol="false" tIns="0" lIns="0" bIns="0" rIns="0">
            <a:spAutoFit/>
          </a:bodyPr>
          <a:lstStyle/>
          <a:p>
            <a:pPr algn="just">
              <a:lnSpc>
                <a:spcPts val="1679"/>
              </a:lnSpc>
              <a:spcBef>
                <a:spcPct val="0"/>
              </a:spcBef>
            </a:pPr>
            <a:r>
              <a:rPr lang="en-US" sz="1200">
                <a:solidFill>
                  <a:srgbClr val="000000"/>
                </a:solidFill>
                <a:latin typeface="Poppins"/>
                <a:ea typeface="Poppins"/>
                <a:cs typeface="Poppins"/>
                <a:sym typeface="Poppins"/>
              </a:rPr>
              <a:t>As we become scientists in Oak Class, we begin to investigate animals including humans. By the end of the half term we will be able to explain our findings. </a:t>
            </a:r>
          </a:p>
        </p:txBody>
      </p:sp>
      <p:sp>
        <p:nvSpPr>
          <p:cNvPr name="TextBox 12" id="12"/>
          <p:cNvSpPr txBox="true"/>
          <p:nvPr/>
        </p:nvSpPr>
        <p:spPr>
          <a:xfrm rot="0">
            <a:off x="123041" y="350519"/>
            <a:ext cx="3002633" cy="1638300"/>
          </a:xfrm>
          <a:prstGeom prst="rect">
            <a:avLst/>
          </a:prstGeom>
        </p:spPr>
        <p:txBody>
          <a:bodyPr anchor="t" rtlCol="false" tIns="0" lIns="0" bIns="0" rIns="0">
            <a:spAutoFit/>
          </a:bodyPr>
          <a:lstStyle/>
          <a:p>
            <a:pPr algn="just">
              <a:lnSpc>
                <a:spcPts val="1439"/>
              </a:lnSpc>
            </a:pPr>
            <a:r>
              <a:rPr lang="en-US" sz="1200">
                <a:solidFill>
                  <a:srgbClr val="000000"/>
                </a:solidFill>
                <a:latin typeface="Poppins"/>
                <a:ea typeface="Poppins"/>
                <a:cs typeface="Poppins"/>
                <a:sym typeface="Poppins"/>
              </a:rPr>
              <a:t>We will continue to develop our reading comprehension as we begin our first term in Year 2. We will be starting our new reading comprehension book ‘</a:t>
            </a:r>
            <a:r>
              <a:rPr lang="en-US" sz="1200" i="true">
                <a:solidFill>
                  <a:srgbClr val="000000"/>
                </a:solidFill>
                <a:latin typeface="Poppins Italics"/>
                <a:ea typeface="Poppins Italics"/>
                <a:cs typeface="Poppins Italics"/>
                <a:sym typeface="Poppins Italics"/>
              </a:rPr>
              <a:t>Rabbit and Bear</a:t>
            </a:r>
            <a:r>
              <a:rPr lang="en-US" sz="1200">
                <a:solidFill>
                  <a:srgbClr val="000000"/>
                </a:solidFill>
                <a:latin typeface="Poppins"/>
                <a:ea typeface="Poppins"/>
                <a:cs typeface="Poppins"/>
                <a:sym typeface="Poppins"/>
              </a:rPr>
              <a:t>’.  We will be developing our spelling accuracy through the new scheme ‘Ready, Steady, Spell’, which will be daily lesson inputs.   </a:t>
            </a:r>
          </a:p>
        </p:txBody>
      </p:sp>
      <p:sp>
        <p:nvSpPr>
          <p:cNvPr name="TextBox 13" id="13"/>
          <p:cNvSpPr txBox="true"/>
          <p:nvPr/>
        </p:nvSpPr>
        <p:spPr>
          <a:xfrm rot="0">
            <a:off x="198616" y="98475"/>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Guided Reading and Spelling</a:t>
            </a:r>
          </a:p>
        </p:txBody>
      </p:sp>
      <p:sp>
        <p:nvSpPr>
          <p:cNvPr name="TextBox 14" id="14"/>
          <p:cNvSpPr txBox="true"/>
          <p:nvPr/>
        </p:nvSpPr>
        <p:spPr>
          <a:xfrm rot="0">
            <a:off x="123041" y="7027189"/>
            <a:ext cx="3002633" cy="190500"/>
          </a:xfrm>
          <a:prstGeom prst="rect">
            <a:avLst/>
          </a:prstGeom>
        </p:spPr>
        <p:txBody>
          <a:bodyPr anchor="t" rtlCol="false" tIns="0" lIns="0" bIns="0" rIns="0">
            <a:spAutoFit/>
          </a:bodyPr>
          <a:lstStyle/>
          <a:p>
            <a:pPr algn="l">
              <a:lnSpc>
                <a:spcPts val="1439"/>
              </a:lnSpc>
            </a:pPr>
            <a:r>
              <a:rPr lang="en-US" sz="1200" b="true">
                <a:solidFill>
                  <a:srgbClr val="000000"/>
                </a:solidFill>
                <a:latin typeface="Poppins Bold"/>
                <a:ea typeface="Poppins Bold"/>
                <a:cs typeface="Poppins Bold"/>
                <a:sym typeface="Poppins Bold"/>
              </a:rPr>
              <a:t>Computing </a:t>
            </a:r>
          </a:p>
        </p:txBody>
      </p:sp>
      <p:sp>
        <p:nvSpPr>
          <p:cNvPr name="TextBox 15" id="15"/>
          <p:cNvSpPr txBox="true"/>
          <p:nvPr/>
        </p:nvSpPr>
        <p:spPr>
          <a:xfrm rot="0">
            <a:off x="123041" y="7322464"/>
            <a:ext cx="2981265" cy="1095375"/>
          </a:xfrm>
          <a:prstGeom prst="rect">
            <a:avLst/>
          </a:prstGeom>
        </p:spPr>
        <p:txBody>
          <a:bodyPr anchor="t" rtlCol="false" tIns="0" lIns="0" bIns="0" rIns="0">
            <a:spAutoFit/>
          </a:bodyPr>
          <a:lstStyle/>
          <a:p>
            <a:pPr algn="just">
              <a:lnSpc>
                <a:spcPts val="1429"/>
              </a:lnSpc>
            </a:pPr>
            <a:r>
              <a:rPr lang="en-US" sz="1191">
                <a:solidFill>
                  <a:srgbClr val="000000"/>
                </a:solidFill>
                <a:latin typeface="Poppins"/>
                <a:ea typeface="Poppins"/>
                <a:cs typeface="Poppins"/>
                <a:sym typeface="Poppins"/>
              </a:rPr>
              <a:t>In computing we will begin exploring data. We will be gaining knowledge on how to collect, sort and represent data findings. We will then be moving onto looking a creating our own ebooks. </a:t>
            </a:r>
          </a:p>
          <a:p>
            <a:pPr algn="l">
              <a:lnSpc>
                <a:spcPts val="1429"/>
              </a:lnSpc>
            </a:pPr>
          </a:p>
        </p:txBody>
      </p:sp>
      <p:sp>
        <p:nvSpPr>
          <p:cNvPr name="TextBox 16" id="16"/>
          <p:cNvSpPr txBox="true"/>
          <p:nvPr/>
        </p:nvSpPr>
        <p:spPr>
          <a:xfrm rot="0">
            <a:off x="3780000" y="2081848"/>
            <a:ext cx="3002633" cy="190500"/>
          </a:xfrm>
          <a:prstGeom prst="rect">
            <a:avLst/>
          </a:prstGeom>
        </p:spPr>
        <p:txBody>
          <a:bodyPr anchor="t" rtlCol="false" tIns="0" lIns="0" bIns="0" rIns="0">
            <a:spAutoFit/>
          </a:bodyPr>
          <a:lstStyle/>
          <a:p>
            <a:pPr algn="l">
              <a:lnSpc>
                <a:spcPts val="1440"/>
              </a:lnSpc>
            </a:pPr>
            <a:r>
              <a:rPr lang="en-US" sz="1200" b="true">
                <a:solidFill>
                  <a:srgbClr val="000000"/>
                </a:solidFill>
                <a:latin typeface="Poppins Bold"/>
                <a:ea typeface="Poppins Bold"/>
                <a:cs typeface="Poppins Bold"/>
                <a:sym typeface="Poppins Bold"/>
              </a:rPr>
              <a:t>Geography </a:t>
            </a:r>
          </a:p>
        </p:txBody>
      </p:sp>
      <p:sp>
        <p:nvSpPr>
          <p:cNvPr name="TextBox 17" id="17"/>
          <p:cNvSpPr txBox="true"/>
          <p:nvPr/>
        </p:nvSpPr>
        <p:spPr>
          <a:xfrm rot="0">
            <a:off x="3780000" y="2319973"/>
            <a:ext cx="3215504" cy="1045845"/>
          </a:xfrm>
          <a:prstGeom prst="rect">
            <a:avLst/>
          </a:prstGeom>
        </p:spPr>
        <p:txBody>
          <a:bodyPr anchor="t" rtlCol="false" tIns="0" lIns="0" bIns="0" rIns="0">
            <a:spAutoFit/>
          </a:bodyPr>
          <a:lstStyle/>
          <a:p>
            <a:pPr algn="just">
              <a:lnSpc>
                <a:spcPts val="1679"/>
              </a:lnSpc>
              <a:spcBef>
                <a:spcPct val="0"/>
              </a:spcBef>
            </a:pPr>
            <a:r>
              <a:rPr lang="en-US" sz="1200">
                <a:solidFill>
                  <a:srgbClr val="000000"/>
                </a:solidFill>
                <a:latin typeface="Poppins"/>
                <a:ea typeface="Poppins"/>
                <a:cs typeface="Poppins"/>
                <a:sym typeface="Poppins"/>
              </a:rPr>
              <a:t>In Geography we will be exploring the weather in the UK. Children will develop their key geographical skills, using maps, globes and completing field work on our school grounds. </a:t>
            </a:r>
          </a:p>
        </p:txBody>
      </p:sp>
      <p:sp>
        <p:nvSpPr>
          <p:cNvPr name="TextBox 18" id="18"/>
          <p:cNvSpPr txBox="true"/>
          <p:nvPr/>
        </p:nvSpPr>
        <p:spPr>
          <a:xfrm rot="0">
            <a:off x="3801367" y="3715333"/>
            <a:ext cx="3002633" cy="190500"/>
          </a:xfrm>
          <a:prstGeom prst="rect">
            <a:avLst/>
          </a:prstGeom>
        </p:spPr>
        <p:txBody>
          <a:bodyPr anchor="t" rtlCol="false" tIns="0" lIns="0" bIns="0" rIns="0">
            <a:spAutoFit/>
          </a:bodyPr>
          <a:lstStyle/>
          <a:p>
            <a:pPr algn="l">
              <a:lnSpc>
                <a:spcPts val="1440"/>
              </a:lnSpc>
            </a:pPr>
            <a:r>
              <a:rPr lang="en-US" sz="1200" b="true">
                <a:solidFill>
                  <a:srgbClr val="000000"/>
                </a:solidFill>
                <a:latin typeface="Poppins Bold"/>
                <a:ea typeface="Poppins Bold"/>
                <a:cs typeface="Poppins Bold"/>
                <a:sym typeface="Poppins Bold"/>
              </a:rPr>
              <a:t>History </a:t>
            </a:r>
          </a:p>
        </p:txBody>
      </p:sp>
      <p:sp>
        <p:nvSpPr>
          <p:cNvPr name="TextBox 19" id="19"/>
          <p:cNvSpPr txBox="true"/>
          <p:nvPr/>
        </p:nvSpPr>
        <p:spPr>
          <a:xfrm rot="0">
            <a:off x="3801367" y="4062030"/>
            <a:ext cx="3215504" cy="1255395"/>
          </a:xfrm>
          <a:prstGeom prst="rect">
            <a:avLst/>
          </a:prstGeom>
        </p:spPr>
        <p:txBody>
          <a:bodyPr anchor="t" rtlCol="false" tIns="0" lIns="0" bIns="0" rIns="0">
            <a:spAutoFit/>
          </a:bodyPr>
          <a:lstStyle/>
          <a:p>
            <a:pPr algn="just">
              <a:lnSpc>
                <a:spcPts val="1679"/>
              </a:lnSpc>
              <a:spcBef>
                <a:spcPct val="0"/>
              </a:spcBef>
            </a:pPr>
            <a:r>
              <a:rPr lang="en-US" sz="1200">
                <a:solidFill>
                  <a:srgbClr val="000000"/>
                </a:solidFill>
                <a:latin typeface="Poppins"/>
                <a:ea typeface="Poppins"/>
                <a:cs typeface="Poppins"/>
                <a:sym typeface="Poppins"/>
              </a:rPr>
              <a:t>In History we will be developing an understanding of how toys have developed and changed overtime. Children will develop their understanding of historical change, similarities and differences.  </a:t>
            </a:r>
          </a:p>
        </p:txBody>
      </p:sp>
      <p:sp>
        <p:nvSpPr>
          <p:cNvPr name="TextBox 20" id="20"/>
          <p:cNvSpPr txBox="true"/>
          <p:nvPr/>
        </p:nvSpPr>
        <p:spPr>
          <a:xfrm rot="0">
            <a:off x="3801367" y="5506999"/>
            <a:ext cx="3002633" cy="190500"/>
          </a:xfrm>
          <a:prstGeom prst="rect">
            <a:avLst/>
          </a:prstGeom>
        </p:spPr>
        <p:txBody>
          <a:bodyPr anchor="t" rtlCol="false" tIns="0" lIns="0" bIns="0" rIns="0">
            <a:spAutoFit/>
          </a:bodyPr>
          <a:lstStyle/>
          <a:p>
            <a:pPr algn="l">
              <a:lnSpc>
                <a:spcPts val="1440"/>
              </a:lnSpc>
            </a:pPr>
            <a:r>
              <a:rPr lang="en-US" sz="1200" b="true">
                <a:solidFill>
                  <a:srgbClr val="000000"/>
                </a:solidFill>
                <a:latin typeface="Poppins Bold"/>
                <a:ea typeface="Poppins Bold"/>
                <a:cs typeface="Poppins Bold"/>
                <a:sym typeface="Poppins Bold"/>
              </a:rPr>
              <a:t>Design Technology </a:t>
            </a:r>
          </a:p>
        </p:txBody>
      </p:sp>
      <p:sp>
        <p:nvSpPr>
          <p:cNvPr name="TextBox 21" id="21"/>
          <p:cNvSpPr txBox="true"/>
          <p:nvPr/>
        </p:nvSpPr>
        <p:spPr>
          <a:xfrm rot="0">
            <a:off x="3801367" y="7453419"/>
            <a:ext cx="3002633" cy="190500"/>
          </a:xfrm>
          <a:prstGeom prst="rect">
            <a:avLst/>
          </a:prstGeom>
        </p:spPr>
        <p:txBody>
          <a:bodyPr anchor="t" rtlCol="false" tIns="0" lIns="0" bIns="0" rIns="0">
            <a:spAutoFit/>
          </a:bodyPr>
          <a:lstStyle/>
          <a:p>
            <a:pPr algn="l">
              <a:lnSpc>
                <a:spcPts val="1440"/>
              </a:lnSpc>
            </a:pPr>
            <a:r>
              <a:rPr lang="en-US" sz="1200" b="true">
                <a:solidFill>
                  <a:srgbClr val="000000"/>
                </a:solidFill>
                <a:latin typeface="Poppins Bold"/>
                <a:ea typeface="Poppins Bold"/>
                <a:cs typeface="Poppins Bold"/>
                <a:sym typeface="Poppins Bold"/>
              </a:rPr>
              <a:t>Music </a:t>
            </a:r>
          </a:p>
        </p:txBody>
      </p:sp>
      <p:sp>
        <p:nvSpPr>
          <p:cNvPr name="TextBox 22" id="22"/>
          <p:cNvSpPr txBox="true"/>
          <p:nvPr/>
        </p:nvSpPr>
        <p:spPr>
          <a:xfrm rot="0">
            <a:off x="3801367" y="8908839"/>
            <a:ext cx="3002633" cy="190500"/>
          </a:xfrm>
          <a:prstGeom prst="rect">
            <a:avLst/>
          </a:prstGeom>
        </p:spPr>
        <p:txBody>
          <a:bodyPr anchor="t" rtlCol="false" tIns="0" lIns="0" bIns="0" rIns="0">
            <a:spAutoFit/>
          </a:bodyPr>
          <a:lstStyle/>
          <a:p>
            <a:pPr algn="l">
              <a:lnSpc>
                <a:spcPts val="1440"/>
              </a:lnSpc>
            </a:pPr>
            <a:r>
              <a:rPr lang="en-US" sz="1200" b="true">
                <a:solidFill>
                  <a:srgbClr val="000000"/>
                </a:solidFill>
                <a:latin typeface="Poppins Bold"/>
                <a:ea typeface="Poppins Bold"/>
                <a:cs typeface="Poppins Bold"/>
                <a:sym typeface="Poppins Bold"/>
              </a:rPr>
              <a:t>PSHE</a:t>
            </a:r>
          </a:p>
        </p:txBody>
      </p:sp>
      <p:sp>
        <p:nvSpPr>
          <p:cNvPr name="TextBox 23" id="23"/>
          <p:cNvSpPr txBox="true"/>
          <p:nvPr/>
        </p:nvSpPr>
        <p:spPr>
          <a:xfrm rot="0">
            <a:off x="3801367" y="9197936"/>
            <a:ext cx="3426963" cy="1276350"/>
          </a:xfrm>
          <a:prstGeom prst="rect">
            <a:avLst/>
          </a:prstGeom>
        </p:spPr>
        <p:txBody>
          <a:bodyPr anchor="t" rtlCol="false" tIns="0" lIns="0" bIns="0" rIns="0">
            <a:spAutoFit/>
          </a:bodyPr>
          <a:lstStyle/>
          <a:p>
            <a:pPr algn="l">
              <a:lnSpc>
                <a:spcPts val="1429"/>
              </a:lnSpc>
            </a:pPr>
            <a:r>
              <a:rPr lang="en-US" sz="1191">
                <a:solidFill>
                  <a:srgbClr val="000000"/>
                </a:solidFill>
                <a:latin typeface="Poppins"/>
                <a:ea typeface="Poppins"/>
                <a:cs typeface="Poppins"/>
                <a:sym typeface="Poppins"/>
              </a:rPr>
              <a:t>In PSHE we will be continuing with our Jigsaw scheme, the focus this term being on ‘Dreams and Goals’ where children will be looking at their aspirations. In Spring, we will be moving onto ‘Healthy Me’ where the children will explore how to keep themselves healthy.   </a:t>
            </a:r>
          </a:p>
        </p:txBody>
      </p:sp>
      <p:sp>
        <p:nvSpPr>
          <p:cNvPr name="TextBox 24" id="24"/>
          <p:cNvSpPr txBox="true"/>
          <p:nvPr/>
        </p:nvSpPr>
        <p:spPr>
          <a:xfrm rot="0">
            <a:off x="3780000" y="7691544"/>
            <a:ext cx="3236871" cy="1045845"/>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Poppins"/>
                <a:ea typeface="Poppins"/>
                <a:cs typeface="Poppins"/>
                <a:sym typeface="Poppins"/>
              </a:rPr>
              <a:t>Last half term the children loved their musical conversation topic; this half term the children will be using the previous music knowledge when looking at Charlie Chaplin. </a:t>
            </a:r>
          </a:p>
        </p:txBody>
      </p:sp>
      <p:sp>
        <p:nvSpPr>
          <p:cNvPr name="TextBox 25" id="25"/>
          <p:cNvSpPr txBox="true"/>
          <p:nvPr/>
        </p:nvSpPr>
        <p:spPr>
          <a:xfrm rot="0">
            <a:off x="3801367" y="5817024"/>
            <a:ext cx="3215504" cy="1464945"/>
          </a:xfrm>
          <a:prstGeom prst="rect">
            <a:avLst/>
          </a:prstGeom>
        </p:spPr>
        <p:txBody>
          <a:bodyPr anchor="t" rtlCol="false" tIns="0" lIns="0" bIns="0" rIns="0">
            <a:spAutoFit/>
          </a:bodyPr>
          <a:lstStyle/>
          <a:p>
            <a:pPr algn="just">
              <a:lnSpc>
                <a:spcPts val="1679"/>
              </a:lnSpc>
              <a:spcBef>
                <a:spcPct val="0"/>
              </a:spcBef>
            </a:pPr>
            <a:r>
              <a:rPr lang="en-US" sz="1200">
                <a:solidFill>
                  <a:srgbClr val="000000"/>
                </a:solidFill>
                <a:latin typeface="Poppins"/>
                <a:ea typeface="Poppins"/>
                <a:cs typeface="Poppins"/>
                <a:sym typeface="Poppins"/>
              </a:rPr>
              <a:t>IN DT this term we will begin with exploring textiles and puppet making. The children will explore the process of designing, making and evaluating their own puppets. After this children will think back to their previous mechanism topic and begin to explore wheels mechanisms.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DAGyG8vpsew</dc:identifier>
  <dcterms:modified xsi:type="dcterms:W3CDTF">2011-08-01T06:04:30Z</dcterms:modified>
  <cp:revision>1</cp:revision>
  <dc:title>Copy of Copy of Reception newsletter</dc:title>
</cp:coreProperties>
</file>